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9" r:id="rId2"/>
    <p:sldId id="281" r:id="rId3"/>
    <p:sldId id="258" r:id="rId4"/>
    <p:sldId id="282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77" r:id="rId13"/>
    <p:sldId id="275" r:id="rId14"/>
    <p:sldId id="283" r:id="rId15"/>
    <p:sldId id="274" r:id="rId16"/>
    <p:sldId id="284" r:id="rId17"/>
    <p:sldId id="280" r:id="rId18"/>
    <p:sldId id="292" r:id="rId19"/>
  </p:sldIdLst>
  <p:sldSz cx="12192000" cy="6858000"/>
  <p:notesSz cx="9926638" cy="6797675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94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80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034A8C4-D79B-4AD2-A818-804AE4A1821C}" type="datetime2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2023年7月7日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432A542-741B-492A-B01C-022BEC36B85A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77542409-6A04-4DC6-AC3A-D3758287A8F2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1726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8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4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US" altLang="zh-TW" smtClean="0"/>
              <a:t>12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5738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US" altLang="zh-TW" smtClean="0"/>
              <a:t>13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8844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4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US" altLang="zh-TW" smtClean="0"/>
              <a:t>15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6221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US" altLang="zh-TW" smtClean="0"/>
              <a:t>16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9461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65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按一下以編輯母片子標題樣式</a:t>
            </a:r>
            <a:endParaRPr lang="zh-TW" altLang="en-US" noProof="0" dirty="0"/>
          </a:p>
        </p:txBody>
      </p:sp>
      <p:pic>
        <p:nvPicPr>
          <p:cNvPr id="8" name="圖片 7" descr="純白色雲朵與深藍色天空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圖片 9" descr="植物嫩芽的特寫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圖片 10" descr="波浪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13F17D-DD29-4C93-B70F-BF15A651C6D1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 rtlCol="0"/>
          <a:lstStyle/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248A1C6-D238-497D-A442-18B77B12B498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ED25E05-8C57-4CA2-A6EA-1EBF2CB41307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1731600" y="6629400"/>
            <a:ext cx="9144259" cy="2286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rtlCol="0" anchor="b"/>
          <a:lstStyle>
            <a:lvl1pPr>
              <a:defRPr sz="60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pic>
        <p:nvPicPr>
          <p:cNvPr id="11" name="圖片 10" descr="綠色植物的特寫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圖片 8" descr="波浪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05E5D7-874B-456E-A310-B9B20A1DF1A7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/>
              <a:t>‹#›</a:t>
            </a:fld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51783F7-8EE4-4317-9DCA-B6CD21A04E2E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8405D5-54EE-49D5-89A7-D462B6DD676B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040EF29-DBBB-41B1-9C5D-FE42212D415C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A032E67-0DBD-414D-9A80-7639D35C1D16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8E8F52D-7094-4826-90CF-82F187863C55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0" y="6629400"/>
            <a:ext cx="1620000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14119" y="6629400"/>
            <a:ext cx="10476000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CD8D479-8942-46E8-A226-A4E01F7A105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453402" y="6629400"/>
            <a:ext cx="11854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978CE90-604D-494E-B554-2D837CFE91F3}" type="datetime2">
              <a:rPr lang="zh-TW" altLang="en-US" smtClean="0"/>
              <a:pPr/>
              <a:t>2023年7月7日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73296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新增頁尾</a:t>
            </a:r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710165" y="2444398"/>
            <a:ext cx="6949440" cy="2242773"/>
          </a:xfrm>
        </p:spPr>
        <p:txBody>
          <a:bodyPr rtlCol="0">
            <a:noAutofit/>
          </a:bodyPr>
          <a:lstStyle/>
          <a:p>
            <a:pPr rtl="0"/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  <a:cs typeface="Gen Jyuu Gothic LP Heavy" panose="020B0702020203020207" pitchFamily="34" charset="-120"/>
              </a:rPr>
              <a:t>111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  <a:cs typeface="Gen Jyuu Gothic LP Heavy" panose="020B0702020203020207" pitchFamily="34" charset="-120"/>
              </a:rPr>
              <a:t>學年度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  <a:cs typeface="Gen Jyuu Gothic LP Heavy" panose="020B0702020203020207" pitchFamily="34" charset="-120"/>
              </a:rPr>
            </a:b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  <a:cs typeface="Gen Jyuu Gothic LP Heavy" panose="020B0702020203020207" pitchFamily="34" charset="-120"/>
              </a:rPr>
              <a:t>屏東縣戶外教育及海洋教育實施成果發表會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5" name="文字預留位置 4"/>
          <p:cNvSpPr>
            <a:spLocks noGrp="1"/>
          </p:cNvSpPr>
          <p:nvPr>
            <p:ph type="body" idx="1"/>
          </p:nvPr>
        </p:nvSpPr>
        <p:spPr>
          <a:xfrm>
            <a:off x="5863590" y="5137427"/>
            <a:ext cx="2796015" cy="449523"/>
          </a:xfrm>
        </p:spPr>
        <p:txBody>
          <a:bodyPr rtlCol="0">
            <a:normAutofit/>
          </a:bodyPr>
          <a:lstStyle/>
          <a:p>
            <a:r>
              <a:rPr lang="zh-TW" altLang="en-US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中華民國</a:t>
            </a:r>
            <a:r>
              <a:rPr lang="en-US" altLang="zh-TW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112</a:t>
            </a:r>
            <a:r>
              <a:rPr lang="zh-TW" altLang="en-US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7</a:t>
            </a:r>
            <a:r>
              <a:rPr lang="zh-TW" altLang="en-US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5</a:t>
            </a:r>
            <a:r>
              <a:rPr lang="zh-TW" altLang="en-US" sz="20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日</a:t>
            </a:r>
          </a:p>
        </p:txBody>
      </p:sp>
      <p:sp>
        <p:nvSpPr>
          <p:cNvPr id="2" name="箭號: 五邊形 1">
            <a:extLst>
              <a:ext uri="{FF2B5EF4-FFF2-40B4-BE49-F238E27FC236}">
                <a16:creationId xmlns:a16="http://schemas.microsoft.com/office/drawing/2014/main" id="{74459738-6DEC-C2F0-D7C9-BA5D33EB8C2C}"/>
              </a:ext>
            </a:extLst>
          </p:cNvPr>
          <p:cNvSpPr/>
          <p:nvPr/>
        </p:nvSpPr>
        <p:spPr>
          <a:xfrm>
            <a:off x="1608326" y="6124922"/>
            <a:ext cx="7153119" cy="427038"/>
          </a:xfrm>
          <a:prstGeom prst="homePlate">
            <a:avLst/>
          </a:prstGeom>
          <a:solidFill>
            <a:schemeClr val="accent3">
              <a:lumMod val="60000"/>
              <a:lumOff val="4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8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主辦單位：教育處教學發展科、屏東縣戶外教育及海洋教育中心</a:t>
            </a:r>
          </a:p>
        </p:txBody>
      </p:sp>
      <p:pic>
        <p:nvPicPr>
          <p:cNvPr id="6" name="圖片 5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BC9E698C-C484-F82B-CC58-974BE60E24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6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FA191E-E3BB-DEE1-3133-82A120034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5" y="434708"/>
            <a:ext cx="9371949" cy="778272"/>
          </a:xfrm>
        </p:spPr>
        <p:txBody>
          <a:bodyPr/>
          <a:lstStyle/>
          <a:p>
            <a:pPr algn="ctr"/>
            <a:r>
              <a:rPr lang="en-US" altLang="zh-TW" dirty="0"/>
              <a:t>112</a:t>
            </a:r>
            <a:r>
              <a:rPr lang="zh-TW" altLang="en-US" dirty="0"/>
              <a:t>學年度「補助實施戶外教育計畫」</a:t>
            </a:r>
          </a:p>
        </p:txBody>
      </p:sp>
      <p:graphicFrame>
        <p:nvGraphicFramePr>
          <p:cNvPr id="7" name="內容版面配置區 6">
            <a:extLst>
              <a:ext uri="{FF2B5EF4-FFF2-40B4-BE49-F238E27FC236}">
                <a16:creationId xmlns:a16="http://schemas.microsoft.com/office/drawing/2014/main" id="{F476E9D7-86CC-9300-9A6F-E21E5B2646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461696"/>
              </p:ext>
            </p:extLst>
          </p:nvPr>
        </p:nvGraphicFramePr>
        <p:xfrm>
          <a:off x="270587" y="1740743"/>
          <a:ext cx="5825412" cy="391769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44260">
                  <a:extLst>
                    <a:ext uri="{9D8B030D-6E8A-4147-A177-3AD203B41FA5}">
                      <a16:colId xmlns:a16="http://schemas.microsoft.com/office/drawing/2014/main" val="3848826483"/>
                    </a:ext>
                  </a:extLst>
                </a:gridCol>
                <a:gridCol w="622242">
                  <a:extLst>
                    <a:ext uri="{9D8B030D-6E8A-4147-A177-3AD203B41FA5}">
                      <a16:colId xmlns:a16="http://schemas.microsoft.com/office/drawing/2014/main" val="1431792385"/>
                    </a:ext>
                  </a:extLst>
                </a:gridCol>
                <a:gridCol w="2265348">
                  <a:extLst>
                    <a:ext uri="{9D8B030D-6E8A-4147-A177-3AD203B41FA5}">
                      <a16:colId xmlns:a16="http://schemas.microsoft.com/office/drawing/2014/main" val="2446632607"/>
                    </a:ext>
                  </a:extLst>
                </a:gridCol>
                <a:gridCol w="1393562">
                  <a:extLst>
                    <a:ext uri="{9D8B030D-6E8A-4147-A177-3AD203B41FA5}">
                      <a16:colId xmlns:a16="http://schemas.microsoft.com/office/drawing/2014/main" val="1377406240"/>
                    </a:ext>
                  </a:extLst>
                </a:gridCol>
              </a:tblGrid>
              <a:tr h="4071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047073409"/>
                  </a:ext>
                </a:extLst>
              </a:tr>
              <a:tr h="35105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  <a:t>2-3</a:t>
                      </a:r>
                      <a:b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學校辦理戶外教育自主學習課程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東港高中附設國中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067386452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琉球國中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684979604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凌雲國小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671582874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建國國小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4062413920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大路關國中小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685899162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里港國小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832240135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三和國小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873657676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潮南國小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754007375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潮南國小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713404099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潮南國小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305869726"/>
                  </a:ext>
                </a:extLst>
              </a:tr>
            </a:tbl>
          </a:graphicData>
        </a:graphic>
      </p:graphicFrame>
      <p:graphicFrame>
        <p:nvGraphicFramePr>
          <p:cNvPr id="4" name="內容版面配置區 6">
            <a:extLst>
              <a:ext uri="{FF2B5EF4-FFF2-40B4-BE49-F238E27FC236}">
                <a16:creationId xmlns:a16="http://schemas.microsoft.com/office/drawing/2014/main" id="{38EC3C94-BD73-59AA-1F1F-F5EEBA4EE8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791800"/>
              </p:ext>
            </p:extLst>
          </p:nvPr>
        </p:nvGraphicFramePr>
        <p:xfrm>
          <a:off x="6237517" y="1740743"/>
          <a:ext cx="5683896" cy="391769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06745">
                  <a:extLst>
                    <a:ext uri="{9D8B030D-6E8A-4147-A177-3AD203B41FA5}">
                      <a16:colId xmlns:a16="http://schemas.microsoft.com/office/drawing/2014/main" val="3848826483"/>
                    </a:ext>
                  </a:extLst>
                </a:gridCol>
                <a:gridCol w="749421">
                  <a:extLst>
                    <a:ext uri="{9D8B030D-6E8A-4147-A177-3AD203B41FA5}">
                      <a16:colId xmlns:a16="http://schemas.microsoft.com/office/drawing/2014/main" val="1431792385"/>
                    </a:ext>
                  </a:extLst>
                </a:gridCol>
                <a:gridCol w="2068021">
                  <a:extLst>
                    <a:ext uri="{9D8B030D-6E8A-4147-A177-3AD203B41FA5}">
                      <a16:colId xmlns:a16="http://schemas.microsoft.com/office/drawing/2014/main" val="2446632607"/>
                    </a:ext>
                  </a:extLst>
                </a:gridCol>
                <a:gridCol w="1359709">
                  <a:extLst>
                    <a:ext uri="{9D8B030D-6E8A-4147-A177-3AD203B41FA5}">
                      <a16:colId xmlns:a16="http://schemas.microsoft.com/office/drawing/2014/main" val="1377406240"/>
                    </a:ext>
                  </a:extLst>
                </a:gridCol>
              </a:tblGrid>
              <a:tr h="40718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047073409"/>
                  </a:ext>
                </a:extLst>
              </a:tr>
              <a:tr h="351051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  <a:t>2-3</a:t>
                      </a:r>
                      <a:b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學校辦理戶外教育自主學習課程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泰安國小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067386452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枋寮國小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684979604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海濱國小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671582874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水利國小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4062413920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塭子國小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685899162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楓港國小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832240135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北葉國小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873657676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春日國小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754007375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春日國小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713404099"/>
                  </a:ext>
                </a:extLst>
              </a:tr>
              <a:tr h="35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楓林國小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305869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29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0637EA-ED82-1841-1FF4-524D096C9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827757"/>
          </a:xfrm>
        </p:spPr>
        <p:txBody>
          <a:bodyPr/>
          <a:lstStyle/>
          <a:p>
            <a:pPr algn="ctr"/>
            <a:r>
              <a:rPr lang="en-US" altLang="zh-TW" dirty="0"/>
              <a:t>111</a:t>
            </a:r>
            <a:r>
              <a:rPr lang="zh-TW" altLang="en-US" dirty="0"/>
              <a:t>學年度「補助實施海洋教育計畫」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E92026B8-1A37-E888-8836-24B856C289E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27497393"/>
              </p:ext>
            </p:extLst>
          </p:nvPr>
        </p:nvGraphicFramePr>
        <p:xfrm>
          <a:off x="304797" y="1520885"/>
          <a:ext cx="5715001" cy="487679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74316">
                  <a:extLst>
                    <a:ext uri="{9D8B030D-6E8A-4147-A177-3AD203B41FA5}">
                      <a16:colId xmlns:a16="http://schemas.microsoft.com/office/drawing/2014/main" val="340541129"/>
                    </a:ext>
                  </a:extLst>
                </a:gridCol>
                <a:gridCol w="2072231">
                  <a:extLst>
                    <a:ext uri="{9D8B030D-6E8A-4147-A177-3AD203B41FA5}">
                      <a16:colId xmlns:a16="http://schemas.microsoft.com/office/drawing/2014/main" val="812762198"/>
                    </a:ext>
                  </a:extLst>
                </a:gridCol>
                <a:gridCol w="1468454">
                  <a:extLst>
                    <a:ext uri="{9D8B030D-6E8A-4147-A177-3AD203B41FA5}">
                      <a16:colId xmlns:a16="http://schemas.microsoft.com/office/drawing/2014/main" val="1175406079"/>
                    </a:ext>
                  </a:extLst>
                </a:gridCol>
              </a:tblGrid>
              <a:tr h="349643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計畫名稱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承辦學校名稱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經費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extLst>
                  <a:ext uri="{0D108BD9-81ED-4DB2-BD59-A6C34878D82A}">
                    <a16:rowId xmlns:a16="http://schemas.microsoft.com/office/drawing/2014/main" val="1004244201"/>
                  </a:ext>
                </a:extLst>
              </a:tr>
              <a:tr h="1043468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3-1-1 </a:t>
                      </a:r>
                      <a:r>
                        <a:rPr lang="zh-TW" sz="1600" kern="100">
                          <a:effectLst/>
                        </a:rPr>
                        <a:t>研發海洋教育教材</a:t>
                      </a:r>
                      <a:r>
                        <a:rPr lang="en-US" sz="1600" kern="100">
                          <a:effectLst/>
                        </a:rPr>
                        <a:t>(</a:t>
                      </a:r>
                      <a:r>
                        <a:rPr lang="zh-TW" sz="1600" kern="100">
                          <a:effectLst/>
                        </a:rPr>
                        <a:t>屏東縣海洋學校社群</a:t>
                      </a:r>
                      <a:r>
                        <a:rPr lang="en-US" sz="1600" kern="100">
                          <a:effectLst/>
                        </a:rPr>
                        <a:t>18</a:t>
                      </a:r>
                      <a:r>
                        <a:rPr lang="zh-TW" sz="1600" kern="100">
                          <a:effectLst/>
                        </a:rPr>
                        <a:t>校</a:t>
                      </a:r>
                      <a:r>
                        <a:rPr lang="en-US" sz="1600" kern="100">
                          <a:effectLst/>
                        </a:rPr>
                        <a:t>)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大潭國小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285,000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2327700685"/>
                  </a:ext>
                </a:extLst>
              </a:tr>
              <a:tr h="1048931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3-1-2 </a:t>
                      </a:r>
                      <a:r>
                        <a:rPr lang="zh-TW" sz="1600" kern="100">
                          <a:effectLst/>
                        </a:rPr>
                        <a:t>研發海洋教育教材</a:t>
                      </a:r>
                      <a:r>
                        <a:rPr lang="en-US" sz="1600" kern="100">
                          <a:effectLst/>
                        </a:rPr>
                        <a:t>(</a:t>
                      </a:r>
                      <a:r>
                        <a:rPr lang="zh-TW" sz="1600" kern="100">
                          <a:effectLst/>
                        </a:rPr>
                        <a:t>屏東縣海洋學校社群成果展</a:t>
                      </a:r>
                      <a:r>
                        <a:rPr lang="en-US" sz="1600" kern="100">
                          <a:effectLst/>
                        </a:rPr>
                        <a:t>)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大潭國小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20,000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2709226225"/>
                  </a:ext>
                </a:extLst>
              </a:tr>
              <a:tr h="695645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3-2-1 </a:t>
                      </a:r>
                      <a:r>
                        <a:rPr lang="zh-TW" sz="1600" kern="100">
                          <a:effectLst/>
                        </a:rPr>
                        <a:t>海洋教育推手獎徵選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大路關國中小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15,000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3203483550"/>
                  </a:ext>
                </a:extLst>
              </a:tr>
              <a:tr h="1739112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3-2-2 </a:t>
                      </a:r>
                      <a:r>
                        <a:rPr lang="zh-TW" sz="1600" kern="100">
                          <a:effectLst/>
                        </a:rPr>
                        <a:t>海洋教育者培訓課程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zh-TW" sz="1600" kern="100">
                          <a:effectLst/>
                        </a:rPr>
                        <a:t>親海研習</a:t>
                      </a:r>
                      <a:r>
                        <a:rPr lang="en-US" sz="1600" kern="100">
                          <a:effectLst/>
                        </a:rPr>
                        <a:t>2</a:t>
                      </a:r>
                      <a:r>
                        <a:rPr lang="zh-TW" sz="1600" kern="100">
                          <a:effectLst/>
                        </a:rPr>
                        <a:t>場次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zh-TW" sz="1600" kern="100">
                          <a:effectLst/>
                        </a:rPr>
                        <a:t>海洋詩創作</a:t>
                      </a:r>
                      <a:r>
                        <a:rPr lang="en-US" sz="1600" kern="100">
                          <a:effectLst/>
                        </a:rPr>
                        <a:t>1</a:t>
                      </a:r>
                      <a:r>
                        <a:rPr lang="zh-TW" sz="1600" kern="100">
                          <a:effectLst/>
                        </a:rPr>
                        <a:t>場次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zh-TW" sz="1600" kern="100">
                          <a:effectLst/>
                        </a:rPr>
                        <a:t>食魚教育</a:t>
                      </a:r>
                      <a:r>
                        <a:rPr lang="en-US" sz="1600" kern="100">
                          <a:effectLst/>
                        </a:rPr>
                        <a:t>1</a:t>
                      </a:r>
                      <a:r>
                        <a:rPr lang="zh-TW" sz="1600" kern="100">
                          <a:effectLst/>
                        </a:rPr>
                        <a:t>場次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buFont typeface="+mj-lt"/>
                        <a:buAutoNum type="arabicPeriod"/>
                      </a:pPr>
                      <a:r>
                        <a:rPr lang="zh-TW" sz="1600" kern="100">
                          <a:effectLst/>
                        </a:rPr>
                        <a:t>以栗國小</a:t>
                      </a:r>
                    </a:p>
                    <a:p>
                      <a:pPr marL="342900" lvl="0" indent="-342900" algn="ctr">
                        <a:buFont typeface="+mj-lt"/>
                        <a:buAutoNum type="arabicPeriod"/>
                      </a:pPr>
                      <a:r>
                        <a:rPr lang="zh-TW" sz="1600" kern="100">
                          <a:effectLst/>
                        </a:rPr>
                        <a:t>大潭國小</a:t>
                      </a:r>
                    </a:p>
                    <a:p>
                      <a:pPr marL="342900" lvl="0" indent="-342900" algn="ctr">
                        <a:buFont typeface="+mj-lt"/>
                        <a:buAutoNum type="arabicPeriod"/>
                      </a:pPr>
                      <a:r>
                        <a:rPr lang="zh-TW" sz="1600" kern="100">
                          <a:effectLst/>
                        </a:rPr>
                        <a:t>塭子國小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80,000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2751365381"/>
                  </a:ext>
                </a:extLst>
              </a:tr>
            </a:tbl>
          </a:graphicData>
        </a:graphic>
      </p:graphicFrame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4FFCCB4B-8205-81A3-F145-ADA11FD0EF1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29152433"/>
              </p:ext>
            </p:extLst>
          </p:nvPr>
        </p:nvGraphicFramePr>
        <p:xfrm>
          <a:off x="6172198" y="1520885"/>
          <a:ext cx="5715002" cy="487680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904771">
                  <a:extLst>
                    <a:ext uri="{9D8B030D-6E8A-4147-A177-3AD203B41FA5}">
                      <a16:colId xmlns:a16="http://schemas.microsoft.com/office/drawing/2014/main" val="2703181445"/>
                    </a:ext>
                  </a:extLst>
                </a:gridCol>
                <a:gridCol w="1904771">
                  <a:extLst>
                    <a:ext uri="{9D8B030D-6E8A-4147-A177-3AD203B41FA5}">
                      <a16:colId xmlns:a16="http://schemas.microsoft.com/office/drawing/2014/main" val="2168244794"/>
                    </a:ext>
                  </a:extLst>
                </a:gridCol>
                <a:gridCol w="1905460">
                  <a:extLst>
                    <a:ext uri="{9D8B030D-6E8A-4147-A177-3AD203B41FA5}">
                      <a16:colId xmlns:a16="http://schemas.microsoft.com/office/drawing/2014/main" val="2130251123"/>
                    </a:ext>
                  </a:extLst>
                </a:gridCol>
              </a:tblGrid>
              <a:tr h="234302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計畫名稱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承辦學校名稱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經費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extLst>
                  <a:ext uri="{0D108BD9-81ED-4DB2-BD59-A6C34878D82A}">
                    <a16:rowId xmlns:a16="http://schemas.microsoft.com/office/drawing/2014/main" val="1484719393"/>
                  </a:ext>
                </a:extLst>
              </a:tr>
              <a:tr h="702907">
                <a:tc>
                  <a:txBody>
                    <a:bodyPr/>
                    <a:lstStyle/>
                    <a:p>
                      <a:r>
                        <a:rPr lang="en-US" sz="1600" kern="100" dirty="0">
                          <a:effectLst/>
                        </a:rPr>
                        <a:t>3-2-3 </a:t>
                      </a:r>
                      <a:r>
                        <a:rPr lang="zh-TW" sz="1600" kern="100" dirty="0">
                          <a:effectLst/>
                        </a:rPr>
                        <a:t>海洋學校海洋教育推動工作坊</a:t>
                      </a:r>
                      <a:r>
                        <a:rPr lang="en-US" sz="1600" kern="100" dirty="0">
                          <a:effectLst/>
                        </a:rPr>
                        <a:t>-</a:t>
                      </a:r>
                      <a:r>
                        <a:rPr lang="zh-TW" sz="1600" kern="100" dirty="0">
                          <a:effectLst/>
                        </a:rPr>
                        <a:t>王船文化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東港國小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>
                          <a:effectLst/>
                        </a:rPr>
                        <a:t>60,000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1084928219"/>
                  </a:ext>
                </a:extLst>
              </a:tr>
              <a:tr h="468604">
                <a:tc>
                  <a:txBody>
                    <a:bodyPr/>
                    <a:lstStyle/>
                    <a:p>
                      <a:r>
                        <a:rPr lang="en-US" sz="1600" kern="100" dirty="0">
                          <a:effectLst/>
                        </a:rPr>
                        <a:t>3-3-1 </a:t>
                      </a:r>
                      <a:r>
                        <a:rPr lang="zh-TW" sz="1600" kern="100" dirty="0">
                          <a:effectLst/>
                        </a:rPr>
                        <a:t>漫話海洋圖書借閱巡迴服務計畫</a:t>
                      </a:r>
                      <a:r>
                        <a:rPr lang="en-US" sz="1600" kern="100" dirty="0">
                          <a:effectLst/>
                        </a:rPr>
                        <a:t>21</a:t>
                      </a:r>
                      <a:r>
                        <a:rPr lang="zh-TW" sz="1600" kern="100" dirty="0">
                          <a:effectLst/>
                        </a:rPr>
                        <a:t>校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屏東縣戶外教育及海洋教育中心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60,000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2849978696"/>
                  </a:ext>
                </a:extLst>
              </a:tr>
              <a:tr h="702907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3-3-2 </a:t>
                      </a:r>
                      <a:r>
                        <a:rPr lang="zh-TW" sz="1600" kern="100">
                          <a:effectLst/>
                        </a:rPr>
                        <a:t>學生海洋體驗課程活動</a:t>
                      </a:r>
                      <a:r>
                        <a:rPr lang="en-US" sz="1600" kern="100">
                          <a:effectLst/>
                        </a:rPr>
                        <a:t>-</a:t>
                      </a:r>
                      <a:r>
                        <a:rPr lang="zh-TW" sz="1600" kern="100">
                          <a:effectLst/>
                        </a:rPr>
                        <a:t>水中運動探索體驗</a:t>
                      </a:r>
                      <a:r>
                        <a:rPr lang="en-US" sz="1600" kern="100">
                          <a:effectLst/>
                        </a:rPr>
                        <a:t>4</a:t>
                      </a:r>
                      <a:r>
                        <a:rPr lang="zh-TW" sz="1600" kern="100">
                          <a:effectLst/>
                        </a:rPr>
                        <a:t>場次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以栗國小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70,000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4022237948"/>
                  </a:ext>
                </a:extLst>
              </a:tr>
              <a:tr h="937209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3-2-3</a:t>
                      </a:r>
                      <a:r>
                        <a:rPr lang="zh-TW" sz="1600" kern="100">
                          <a:effectLst/>
                        </a:rPr>
                        <a:t>學生海洋體驗課程活動</a:t>
                      </a:r>
                      <a:r>
                        <a:rPr lang="en-US" sz="1600" kern="100">
                          <a:effectLst/>
                        </a:rPr>
                        <a:t>-</a:t>
                      </a:r>
                      <a:r>
                        <a:rPr lang="zh-TW" sz="1600" kern="100">
                          <a:effectLst/>
                        </a:rPr>
                        <a:t>耍廢愛海循環再生海廢藝術工作坊推廣教學</a:t>
                      </a:r>
                      <a:r>
                        <a:rPr lang="en-US" sz="1600" kern="100">
                          <a:effectLst/>
                        </a:rPr>
                        <a:t>5</a:t>
                      </a:r>
                      <a:r>
                        <a:rPr lang="zh-TW" sz="1600" kern="100">
                          <a:effectLst/>
                        </a:rPr>
                        <a:t>場次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大潭國小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40,000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3686280968"/>
                  </a:ext>
                </a:extLst>
              </a:tr>
              <a:tr h="937209">
                <a:tc>
                  <a:txBody>
                    <a:bodyPr/>
                    <a:lstStyle/>
                    <a:p>
                      <a:r>
                        <a:rPr lang="en-US" sz="1600" kern="100">
                          <a:effectLst/>
                        </a:rPr>
                        <a:t>3-3-4</a:t>
                      </a:r>
                      <a:r>
                        <a:rPr lang="zh-TW" sz="1600" kern="100">
                          <a:effectLst/>
                        </a:rPr>
                        <a:t>學生海洋體驗課程活動</a:t>
                      </a:r>
                      <a:r>
                        <a:rPr lang="en-US" sz="1600" kern="100">
                          <a:effectLst/>
                        </a:rPr>
                        <a:t>-</a:t>
                      </a:r>
                      <a:r>
                        <a:rPr lang="zh-TW" sz="1600" kern="100">
                          <a:effectLst/>
                        </a:rPr>
                        <a:t>魚你真實相逢海洋文化生活體驗</a:t>
                      </a:r>
                      <a:r>
                        <a:rPr lang="en-US" sz="1600" kern="100">
                          <a:effectLst/>
                        </a:rPr>
                        <a:t>4</a:t>
                      </a:r>
                      <a:r>
                        <a:rPr lang="zh-TW" sz="1600" kern="100">
                          <a:effectLst/>
                        </a:rPr>
                        <a:t>場次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effectLst/>
                        </a:rPr>
                        <a:t>塭子國小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70,000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900144214"/>
                  </a:ext>
                </a:extLst>
              </a:tr>
              <a:tr h="234302">
                <a:tc gridSpan="2">
                  <a:txBody>
                    <a:bodyPr/>
                    <a:lstStyle/>
                    <a:p>
                      <a:pPr algn="r"/>
                      <a:r>
                        <a:rPr lang="zh-TW" sz="1600" kern="100">
                          <a:effectLst/>
                        </a:rPr>
                        <a:t>總計</a:t>
                      </a:r>
                      <a:endParaRPr lang="zh-TW" sz="16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700,000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0016" marR="60016" marT="0" marB="0" anchor="ctr"/>
                </a:tc>
                <a:extLst>
                  <a:ext uri="{0D108BD9-81ED-4DB2-BD59-A6C34878D82A}">
                    <a16:rowId xmlns:a16="http://schemas.microsoft.com/office/drawing/2014/main" val="1000889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58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732921" y="2426980"/>
            <a:ext cx="6949440" cy="1310295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「</a:t>
            </a:r>
            <a:r>
              <a:rPr lang="en-US" altLang="zh-TW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2-1</a:t>
            </a:r>
            <a:r>
              <a:rPr lang="zh-TW" altLang="en-US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學校實施戶外教育」</a:t>
            </a:r>
            <a:br>
              <a:rPr lang="en-US" altLang="zh-TW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</a:br>
            <a:r>
              <a:rPr lang="zh-TW" altLang="en-US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成果分享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  <a:cs typeface=".黑體-日本語" panose="020B0300000000000000" pitchFamily="34" charset="-128"/>
              </a:rPr>
              <a:t> </a:t>
            </a:r>
            <a:endParaRPr lang="zh-TW" altLang="en-US" sz="4800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文字預留位置 4">
            <a:extLst>
              <a:ext uri="{FF2B5EF4-FFF2-40B4-BE49-F238E27FC236}">
                <a16:creationId xmlns:a16="http://schemas.microsoft.com/office/drawing/2014/main" id="{2EE59182-42F8-A282-C0B0-BBF131169D0A}"/>
              </a:ext>
            </a:extLst>
          </p:cNvPr>
          <p:cNvSpPr txBox="1">
            <a:spLocks/>
          </p:cNvSpPr>
          <p:nvPr/>
        </p:nvSpPr>
        <p:spPr>
          <a:xfrm>
            <a:off x="1732921" y="4533901"/>
            <a:ext cx="6949440" cy="11577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1.</a:t>
            </a:r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竹林國小─蘇心怡組長</a:t>
            </a:r>
            <a:endParaRPr lang="en-US" altLang="zh-TW" sz="26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  <a:p>
            <a:pPr algn="ctr"/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2.</a:t>
            </a:r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仙吉國小─黃瓊瑤主任</a:t>
            </a:r>
            <a:endParaRPr lang="en-US" altLang="zh-TW" sz="26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  <a:p>
            <a:pPr algn="ctr"/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3.</a:t>
            </a:r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林邊國小─曾啟瑞老師</a:t>
            </a:r>
          </a:p>
          <a:p>
            <a:endParaRPr lang="zh-TW" altLang="en-US" sz="20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</p:txBody>
      </p:sp>
      <p:sp>
        <p:nvSpPr>
          <p:cNvPr id="6" name="箭號: ＞形 5">
            <a:extLst>
              <a:ext uri="{FF2B5EF4-FFF2-40B4-BE49-F238E27FC236}">
                <a16:creationId xmlns:a16="http://schemas.microsoft.com/office/drawing/2014/main" id="{D32B6BE8-96EE-FA90-9713-088347569189}"/>
              </a:ext>
            </a:extLst>
          </p:cNvPr>
          <p:cNvSpPr/>
          <p:nvPr/>
        </p:nvSpPr>
        <p:spPr>
          <a:xfrm>
            <a:off x="2180824" y="4074599"/>
            <a:ext cx="5822623" cy="121978"/>
          </a:xfrm>
          <a:prstGeom prst="chevron">
            <a:avLst/>
          </a:prstGeom>
          <a:solidFill>
            <a:srgbClr val="FFCE33">
              <a:alpha val="8078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" name="圖片 1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9D868814-E90D-9292-1721-BA173A349D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33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732921" y="2568227"/>
            <a:ext cx="6949440" cy="1310295"/>
          </a:xfrm>
        </p:spPr>
        <p:txBody>
          <a:bodyPr rtlCol="0">
            <a:noAutofit/>
          </a:bodyPr>
          <a:lstStyle/>
          <a:p>
            <a:pPr algn="ctr"/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「</a:t>
            </a:r>
            <a:r>
              <a:rPr lang="en-US" altLang="zh-TW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 2-2</a:t>
            </a:r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推展優質戶外教育路線」</a:t>
            </a:r>
            <a:br>
              <a:rPr lang="en-US" altLang="zh-TW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</a:br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成果分享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文字預留位置 4">
            <a:extLst>
              <a:ext uri="{FF2B5EF4-FFF2-40B4-BE49-F238E27FC236}">
                <a16:creationId xmlns:a16="http://schemas.microsoft.com/office/drawing/2014/main" id="{2EE59182-42F8-A282-C0B0-BBF131169D0A}"/>
              </a:ext>
            </a:extLst>
          </p:cNvPr>
          <p:cNvSpPr txBox="1">
            <a:spLocks/>
          </p:cNvSpPr>
          <p:nvPr/>
        </p:nvSpPr>
        <p:spPr>
          <a:xfrm>
            <a:off x="1732921" y="4533901"/>
            <a:ext cx="6949440" cy="759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1.</a:t>
            </a:r>
            <a:r>
              <a:rPr lang="zh-TW" altLang="en-US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同安國小</a:t>
            </a:r>
            <a:r>
              <a:rPr lang="zh-TW" altLang="en-US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─溫昇泓組長</a:t>
            </a:r>
            <a:endParaRPr lang="en-US" altLang="zh-TW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  <a:p>
            <a:pPr algn="ctr"/>
            <a:r>
              <a:rPr lang="en-US" altLang="zh-TW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2.</a:t>
            </a:r>
            <a:r>
              <a:rPr lang="zh-TW" altLang="en-US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恆春國小─林蕙珊</a:t>
            </a:r>
            <a:r>
              <a:rPr lang="zh-TW" altLang="en-US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組長</a:t>
            </a:r>
            <a:endParaRPr lang="zh-TW" altLang="en-US" sz="24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  <a:p>
            <a:endParaRPr lang="zh-TW" altLang="en-US" sz="20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</p:txBody>
      </p:sp>
      <p:sp>
        <p:nvSpPr>
          <p:cNvPr id="6" name="箭號: ＞形 5">
            <a:extLst>
              <a:ext uri="{FF2B5EF4-FFF2-40B4-BE49-F238E27FC236}">
                <a16:creationId xmlns:a16="http://schemas.microsoft.com/office/drawing/2014/main" id="{D32B6BE8-96EE-FA90-9713-088347569189}"/>
              </a:ext>
            </a:extLst>
          </p:cNvPr>
          <p:cNvSpPr/>
          <p:nvPr/>
        </p:nvSpPr>
        <p:spPr>
          <a:xfrm>
            <a:off x="2180824" y="4074599"/>
            <a:ext cx="5822623" cy="121978"/>
          </a:xfrm>
          <a:prstGeom prst="chevron">
            <a:avLst/>
          </a:prstGeom>
          <a:solidFill>
            <a:srgbClr val="FFCE33">
              <a:alpha val="8078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" name="圖片 1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334DA8D5-4983-5272-812B-06645E8F5B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15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75577" y="2657476"/>
            <a:ext cx="4846320" cy="1746574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zh-TW" sz="6600" b="1" kern="100" dirty="0">
                <a:effectLst/>
                <a:latin typeface="標楷體" panose="03000509000000000000" pitchFamily="65" charset="-120"/>
                <a:ea typeface="華康新特明體" panose="02020909000000000000"/>
              </a:rPr>
              <a:t>茶敘時間</a:t>
            </a:r>
            <a:endParaRPr lang="zh-TW" altLang="en-US" sz="6600" b="1" dirty="0">
              <a:latin typeface="標楷體" panose="03000509000000000000" pitchFamily="65" charset="-120"/>
              <a:ea typeface="華康新特明體" panose="02020909000000000000"/>
              <a:cs typeface="文泉驛等寬微米黑" panose="020B0606030804020204" pitchFamily="34" charset="-120"/>
              <a:sym typeface="Arial" panose="020B0604020202020204" pitchFamily="34" charset="0"/>
            </a:endParaRPr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5DC51CE8-F866-A199-5E0F-3D56CDAF2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577" y="4695537"/>
            <a:ext cx="4846320" cy="448056"/>
          </a:xfrm>
        </p:spPr>
        <p:txBody>
          <a:bodyPr/>
          <a:lstStyle/>
          <a:p>
            <a:pPr algn="ctr"/>
            <a:endParaRPr lang="zh-TW" altLang="en-US" dirty="0"/>
          </a:p>
        </p:txBody>
      </p:sp>
      <p:pic>
        <p:nvPicPr>
          <p:cNvPr id="3" name="圖片 2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6D5D8EF5-E2B5-815E-1C9F-EC75A4D2EB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3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732921" y="2568227"/>
            <a:ext cx="6949440" cy="1310295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「</a:t>
            </a:r>
            <a:r>
              <a:rPr lang="en-US" altLang="zh-TW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 2-3</a:t>
            </a:r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戶外教育自主學習課程」</a:t>
            </a:r>
            <a:br>
              <a:rPr lang="en-US" altLang="zh-TW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</a:br>
            <a:r>
              <a:rPr lang="zh-TW" altLang="en-US" sz="40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成果分享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文字預留位置 4">
            <a:extLst>
              <a:ext uri="{FF2B5EF4-FFF2-40B4-BE49-F238E27FC236}">
                <a16:creationId xmlns:a16="http://schemas.microsoft.com/office/drawing/2014/main" id="{2EE59182-42F8-A282-C0B0-BBF131169D0A}"/>
              </a:ext>
            </a:extLst>
          </p:cNvPr>
          <p:cNvSpPr txBox="1">
            <a:spLocks/>
          </p:cNvSpPr>
          <p:nvPr/>
        </p:nvSpPr>
        <p:spPr>
          <a:xfrm>
            <a:off x="1732921" y="4533901"/>
            <a:ext cx="6949440" cy="7599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1.</a:t>
            </a:r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餉潭國小─李燕儒老師</a:t>
            </a:r>
            <a:endParaRPr lang="en-US" altLang="zh-TW" sz="26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  <a:p>
            <a:pPr algn="ctr"/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2.</a:t>
            </a:r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凌雲國小─郭儒峯主任</a:t>
            </a:r>
          </a:p>
          <a:p>
            <a:endParaRPr lang="zh-TW" altLang="en-US" sz="20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</p:txBody>
      </p:sp>
      <p:sp>
        <p:nvSpPr>
          <p:cNvPr id="6" name="箭號: ＞形 5">
            <a:extLst>
              <a:ext uri="{FF2B5EF4-FFF2-40B4-BE49-F238E27FC236}">
                <a16:creationId xmlns:a16="http://schemas.microsoft.com/office/drawing/2014/main" id="{D32B6BE8-96EE-FA90-9713-088347569189}"/>
              </a:ext>
            </a:extLst>
          </p:cNvPr>
          <p:cNvSpPr/>
          <p:nvPr/>
        </p:nvSpPr>
        <p:spPr>
          <a:xfrm>
            <a:off x="2180824" y="4074599"/>
            <a:ext cx="5822623" cy="121978"/>
          </a:xfrm>
          <a:prstGeom prst="chevron">
            <a:avLst/>
          </a:prstGeom>
          <a:solidFill>
            <a:srgbClr val="FFCE33">
              <a:alpha val="8078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" name="圖片 1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3B4EA532-7302-0D7C-9B61-CB1A888FA4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1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732921" y="2568227"/>
            <a:ext cx="6949440" cy="1310295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「</a:t>
            </a:r>
            <a:r>
              <a:rPr lang="en-US" altLang="zh-TW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 </a:t>
            </a:r>
            <a:r>
              <a:rPr lang="zh-TW" altLang="en-US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海洋教育課程發展」</a:t>
            </a:r>
            <a:br>
              <a:rPr lang="en-US" altLang="zh-TW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</a:br>
            <a:r>
              <a:rPr lang="zh-TW" altLang="en-US" sz="48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成果分享</a:t>
            </a:r>
            <a:endParaRPr lang="zh-TW" altLang="en-US" sz="4800" b="1" dirty="0"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3" name="文字預留位置 4">
            <a:extLst>
              <a:ext uri="{FF2B5EF4-FFF2-40B4-BE49-F238E27FC236}">
                <a16:creationId xmlns:a16="http://schemas.microsoft.com/office/drawing/2014/main" id="{2EE59182-42F8-A282-C0B0-BBF131169D0A}"/>
              </a:ext>
            </a:extLst>
          </p:cNvPr>
          <p:cNvSpPr txBox="1">
            <a:spLocks/>
          </p:cNvSpPr>
          <p:nvPr/>
        </p:nvSpPr>
        <p:spPr>
          <a:xfrm>
            <a:off x="1732921" y="4533901"/>
            <a:ext cx="6949440" cy="759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1.</a:t>
            </a:r>
            <a:r>
              <a:rPr lang="zh-TW" altLang="en-US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海濱國小</a:t>
            </a:r>
            <a:r>
              <a:rPr lang="zh-TW" altLang="en-US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─王雅惠主任</a:t>
            </a:r>
            <a:endParaRPr lang="en-US" altLang="zh-TW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  <a:p>
            <a:pPr algn="ctr"/>
            <a:r>
              <a:rPr lang="en-US" altLang="zh-TW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2.</a:t>
            </a:r>
            <a:r>
              <a:rPr lang="zh-TW" altLang="en-US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大潭</a:t>
            </a:r>
            <a:r>
              <a:rPr lang="zh-TW" altLang="en-US" sz="24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國小─趙錫清校長</a:t>
            </a:r>
          </a:p>
          <a:p>
            <a:endParaRPr lang="zh-TW" altLang="en-US" sz="2000" b="1" dirty="0">
              <a:solidFill>
                <a:schemeClr val="tx1"/>
              </a:solidFill>
              <a:latin typeface=".黑體-日本語" panose="020B0300000000000000" pitchFamily="34" charset="-128"/>
              <a:ea typeface=".黑體-日本語" panose="020B0300000000000000" pitchFamily="34" charset="-128"/>
              <a:cs typeface=".黑體-日本語" panose="020B0300000000000000" pitchFamily="34" charset="-128"/>
            </a:endParaRPr>
          </a:p>
        </p:txBody>
      </p:sp>
      <p:sp>
        <p:nvSpPr>
          <p:cNvPr id="6" name="箭號: ＞形 5">
            <a:extLst>
              <a:ext uri="{FF2B5EF4-FFF2-40B4-BE49-F238E27FC236}">
                <a16:creationId xmlns:a16="http://schemas.microsoft.com/office/drawing/2014/main" id="{D32B6BE8-96EE-FA90-9713-088347569189}"/>
              </a:ext>
            </a:extLst>
          </p:cNvPr>
          <p:cNvSpPr/>
          <p:nvPr/>
        </p:nvSpPr>
        <p:spPr>
          <a:xfrm>
            <a:off x="2180824" y="4074599"/>
            <a:ext cx="5822623" cy="121978"/>
          </a:xfrm>
          <a:prstGeom prst="chevron">
            <a:avLst/>
          </a:prstGeom>
          <a:solidFill>
            <a:srgbClr val="FFCE33">
              <a:alpha val="8078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" name="圖片 1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2175B863-6069-E5FB-821C-47FBF4A9E6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1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75577" y="2981325"/>
            <a:ext cx="4846320" cy="1300457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6600" b="1" dirty="0">
                <a:latin typeface="華康新特明體" panose="02020909000000000000" pitchFamily="49" charset="-120"/>
                <a:ea typeface="華康新特明體" panose="02020909000000000000" pitchFamily="49" charset="-120"/>
                <a:cs typeface=".黑體-日本語" panose="020B0300000000000000" pitchFamily="34" charset="-128"/>
              </a:rPr>
              <a:t>綜合座談</a:t>
            </a:r>
            <a:endParaRPr lang="zh-TW" altLang="en-US" sz="6600" b="1" dirty="0">
              <a:latin typeface="標楷體" panose="03000509000000000000" pitchFamily="65" charset="-120"/>
              <a:ea typeface="標楷體" panose="03000509000000000000" pitchFamily="65" charset="-120"/>
              <a:cs typeface="文泉驛等寬微米黑" panose="020B0606030804020204" pitchFamily="34" charset="-120"/>
              <a:sym typeface="Arial" panose="020B0604020202020204" pitchFamily="34" charset="0"/>
            </a:endParaRPr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5DC51CE8-F866-A199-5E0F-3D56CDAF2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577" y="4452747"/>
            <a:ext cx="4846320" cy="448056"/>
          </a:xfrm>
        </p:spPr>
        <p:txBody>
          <a:bodyPr/>
          <a:lstStyle/>
          <a:p>
            <a:pPr algn="ctr"/>
            <a:endParaRPr lang="zh-TW" altLang="en-US" dirty="0"/>
          </a:p>
        </p:txBody>
      </p:sp>
      <p:pic>
        <p:nvPicPr>
          <p:cNvPr id="3" name="圖片 2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809520D5-9C11-02AC-544A-4C602C2C6F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98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75577" y="2981325"/>
            <a:ext cx="4846320" cy="1300457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6600" b="1" dirty="0">
                <a:latin typeface="標楷體" panose="03000509000000000000" pitchFamily="65" charset="-120"/>
                <a:ea typeface="華康新特明體" panose="02020909000000000000" pitchFamily="49" charset="-120"/>
                <a:cs typeface="文泉驛等寬微米黑" panose="020B0606030804020204" pitchFamily="34" charset="-120"/>
                <a:sym typeface="Arial" panose="020B0604020202020204" pitchFamily="34" charset="0"/>
              </a:rPr>
              <a:t>散會</a:t>
            </a:r>
            <a:endParaRPr lang="zh-TW" altLang="en-US" sz="6600" b="1" dirty="0">
              <a:latin typeface="標楷體" panose="03000509000000000000" pitchFamily="65" charset="-120"/>
              <a:ea typeface="標楷體" panose="03000509000000000000" pitchFamily="65" charset="-120"/>
              <a:cs typeface="文泉驛等寬微米黑" panose="020B0606030804020204" pitchFamily="34" charset="-120"/>
              <a:sym typeface="Arial" panose="020B0604020202020204" pitchFamily="34" charset="0"/>
            </a:endParaRPr>
          </a:p>
        </p:txBody>
      </p:sp>
      <p:pic>
        <p:nvPicPr>
          <p:cNvPr id="3" name="圖片 2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809520D5-9C11-02AC-544A-4C602C2C6F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  <p:sp>
        <p:nvSpPr>
          <p:cNvPr id="4" name="文字預留位置 4">
            <a:extLst>
              <a:ext uri="{FF2B5EF4-FFF2-40B4-BE49-F238E27FC236}">
                <a16:creationId xmlns:a16="http://schemas.microsoft.com/office/drawing/2014/main" id="{68B114C8-FE88-66AF-84E5-2C49856A40F6}"/>
              </a:ext>
            </a:extLst>
          </p:cNvPr>
          <p:cNvSpPr txBox="1">
            <a:spLocks/>
          </p:cNvSpPr>
          <p:nvPr/>
        </p:nvSpPr>
        <p:spPr>
          <a:xfrm>
            <a:off x="1732921" y="4533901"/>
            <a:ext cx="4788976" cy="7599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謝謝撥冗參與</a:t>
            </a:r>
            <a:b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</a:br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~</a:t>
            </a:r>
            <a:r>
              <a:rPr lang="zh-TW" altLang="en-US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順心平安</a:t>
            </a:r>
            <a:r>
              <a:rPr lang="en-US" altLang="zh-TW" sz="2600" b="1" dirty="0">
                <a:solidFill>
                  <a:schemeClr val="tx1"/>
                </a:solidFill>
                <a:latin typeface=".黑體-日本語" panose="020B0300000000000000" pitchFamily="34" charset="-128"/>
                <a:ea typeface=".黑體-日本語" panose="020B0300000000000000" pitchFamily="34" charset="-128"/>
                <a:cs typeface=".黑體-日本語" panose="020B0300000000000000" pitchFamily="34" charset="-128"/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2710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9513E3CF-4942-9E7A-E99D-AAFCEA1BD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9906" y="1013863"/>
            <a:ext cx="3914775" cy="666588"/>
          </a:xfrm>
        </p:spPr>
        <p:txBody>
          <a:bodyPr/>
          <a:lstStyle/>
          <a:p>
            <a:pPr algn="ctr"/>
            <a:r>
              <a:rPr lang="zh-TW" altLang="en-US" b="1" dirty="0"/>
              <a:t>議程</a:t>
            </a:r>
            <a:endParaRPr lang="en-US" b="1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1DA5B0E-7286-F09A-9F29-12E6858A8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104303"/>
              </p:ext>
            </p:extLst>
          </p:nvPr>
        </p:nvGraphicFramePr>
        <p:xfrm>
          <a:off x="261257" y="0"/>
          <a:ext cx="6456784" cy="682449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321346">
                  <a:extLst>
                    <a:ext uri="{9D8B030D-6E8A-4147-A177-3AD203B41FA5}">
                      <a16:colId xmlns:a16="http://schemas.microsoft.com/office/drawing/2014/main" val="927645882"/>
                    </a:ext>
                  </a:extLst>
                </a:gridCol>
                <a:gridCol w="2510442">
                  <a:extLst>
                    <a:ext uri="{9D8B030D-6E8A-4147-A177-3AD203B41FA5}">
                      <a16:colId xmlns:a16="http://schemas.microsoft.com/office/drawing/2014/main" val="881557193"/>
                    </a:ext>
                  </a:extLst>
                </a:gridCol>
                <a:gridCol w="2624996">
                  <a:extLst>
                    <a:ext uri="{9D8B030D-6E8A-4147-A177-3AD203B41FA5}">
                      <a16:colId xmlns:a16="http://schemas.microsoft.com/office/drawing/2014/main" val="2926544842"/>
                    </a:ext>
                  </a:extLst>
                </a:gridCol>
              </a:tblGrid>
              <a:tr h="217149">
                <a:tc>
                  <a:txBody>
                    <a:bodyPr/>
                    <a:lstStyle/>
                    <a:p>
                      <a:pPr marR="178435" algn="ctr"/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內容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主講人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2183706788"/>
                  </a:ext>
                </a:extLst>
              </a:tr>
              <a:tr h="402521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08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30-09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報到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2111372257"/>
                  </a:ext>
                </a:extLst>
              </a:tr>
              <a:tr h="402521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00-09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開幕式─長官致詞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教育處長官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2440891802"/>
                  </a:ext>
                </a:extLst>
              </a:tr>
              <a:tr h="587891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10-09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戶外與海洋教育執行成效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說明與成果分享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戶外教育及海洋教育中心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83005908"/>
                  </a:ext>
                </a:extLst>
              </a:tr>
              <a:tr h="114435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20-10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05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「學校實施戶外教育」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計畫成果分享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補助國民中小學辦理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戶外教育優質學校</a:t>
                      </a:r>
                      <a:b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竹林國小─蘇心怡組長</a:t>
                      </a:r>
                      <a:b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仙吉國小─黃瓊瑤主任</a:t>
                      </a:r>
                      <a:b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林邊國小─曾啟瑞老師</a:t>
                      </a:r>
                      <a:endParaRPr lang="zh-TW" sz="1500" kern="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新細明體" panose="02020500000000000000" pitchFamily="18" charset="-12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738271274"/>
                  </a:ext>
                </a:extLst>
              </a:tr>
              <a:tr h="878604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05-10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「推展戶外教育優質路線」</a:t>
                      </a:r>
                      <a:br>
                        <a:rPr lang="en-US" alt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計畫成果分享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推展戶外教育優質路線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優質學校</a:t>
                      </a:r>
                    </a:p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同安國小─溫昇泓組長</a:t>
                      </a:r>
                      <a:b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恆春國小─林蕙珊組長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3266319674"/>
                  </a:ext>
                </a:extLst>
              </a:tr>
              <a:tr h="439302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35-10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茶敘時間</a:t>
                      </a:r>
                      <a:br>
                        <a:rPr lang="en-US" alt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各校成果看板觀摩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海濱國小校長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1588219847"/>
                  </a:ext>
                </a:extLst>
              </a:tr>
              <a:tr h="878604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55-11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「戶外教育自主學習課程」</a:t>
                      </a:r>
                      <a:br>
                        <a:rPr lang="en-US" alt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計畫成果分享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戶外教育自主學習課程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優質學校</a:t>
                      </a:r>
                    </a:p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餉潭國小─李燕儒老師</a:t>
                      </a:r>
                      <a:b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</a:b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凌雲國小─郭儒峯主任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2532234907"/>
                  </a:ext>
                </a:extLst>
              </a:tr>
              <a:tr h="109825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25-12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「海洋教育課程發展社群」</a:t>
                      </a:r>
                    </a:p>
                    <a:p>
                      <a:pPr algn="ctr"/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計畫成果分享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海洋教育課程發展社群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優質學校</a:t>
                      </a:r>
                    </a:p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海濱國小─王雅惠主任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                                                                                                                                              </a:t>
                      </a:r>
                      <a:r>
                        <a:rPr lang="en-US" alt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.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大潭國小─趙錫清校長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2864456985"/>
                  </a:ext>
                </a:extLst>
              </a:tr>
              <a:tr h="439302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10-12</a:t>
                      </a:r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綜合座談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教育處長官</a:t>
                      </a:r>
                    </a:p>
                    <a:p>
                      <a:pPr algn="ctr"/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辦理戶外與海洋教育各校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3806188500"/>
                  </a:ext>
                </a:extLst>
              </a:tr>
              <a:tr h="219651"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en-US" altLang="zh-TW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500" kern="10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散會</a:t>
                      </a:r>
                      <a:endParaRPr lang="zh-TW" sz="1500" kern="10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kern="100" dirty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 </a:t>
                      </a:r>
                      <a:endParaRPr lang="zh-TW" sz="15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20614" marR="20614" marT="0" marB="0" anchor="ctr"/>
                </a:tc>
                <a:extLst>
                  <a:ext uri="{0D108BD9-81ED-4DB2-BD59-A6C34878D82A}">
                    <a16:rowId xmlns:a16="http://schemas.microsoft.com/office/drawing/2014/main" val="460003651"/>
                  </a:ext>
                </a:extLst>
              </a:tr>
            </a:tbl>
          </a:graphicData>
        </a:graphic>
      </p:graphicFrame>
      <p:pic>
        <p:nvPicPr>
          <p:cNvPr id="6" name="圖片 5" descr="一張含有 文字, 卡通, 燈塔, 設計 的圖片&#10;&#10;自動產生的描述">
            <a:extLst>
              <a:ext uri="{FF2B5EF4-FFF2-40B4-BE49-F238E27FC236}">
                <a16:creationId xmlns:a16="http://schemas.microsoft.com/office/drawing/2014/main" id="{C432CAA1-00BF-CBC2-E80A-4C217A77C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814" y="2230015"/>
            <a:ext cx="4702960" cy="477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16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75577" y="2657475"/>
            <a:ext cx="4846320" cy="1967207"/>
          </a:xfrm>
        </p:spPr>
        <p:txBody>
          <a:bodyPr rtlCol="0">
            <a:noAutofit/>
          </a:bodyPr>
          <a:lstStyle/>
          <a:p>
            <a:pPr algn="ctr" rtl="0"/>
            <a:r>
              <a:rPr lang="zh-TW" altLang="en-US" sz="6600" b="1" dirty="0">
                <a:latin typeface="標楷體" panose="03000509000000000000" pitchFamily="65" charset="-120"/>
                <a:ea typeface="華康新特明體" panose="02020909000000000000"/>
                <a:cs typeface="文泉驛等寬微米黑" panose="020B0606030804020204" pitchFamily="34" charset="-120"/>
              </a:rPr>
              <a:t>開幕式</a:t>
            </a:r>
            <a:br>
              <a:rPr lang="en-US" altLang="zh-TW" sz="6600" b="1" dirty="0">
                <a:latin typeface="標楷體" panose="03000509000000000000" pitchFamily="65" charset="-120"/>
                <a:ea typeface="華康新特明體" panose="02020909000000000000"/>
                <a:cs typeface="文泉驛等寬微米黑" panose="020B0606030804020204" pitchFamily="34" charset="-120"/>
              </a:rPr>
            </a:br>
            <a:r>
              <a:rPr lang="zh-TW" altLang="en-US" sz="6600" b="1" dirty="0">
                <a:latin typeface="標楷體" panose="03000509000000000000" pitchFamily="65" charset="-120"/>
                <a:ea typeface="華康新特明體" panose="02020909000000000000"/>
                <a:cs typeface="文泉驛等寬微米黑" panose="020B0606030804020204" pitchFamily="34" charset="-120"/>
              </a:rPr>
              <a:t>長官致詞</a:t>
            </a:r>
            <a:endParaRPr lang="zh-TW" altLang="en-US" sz="6600" b="1" dirty="0">
              <a:latin typeface="標楷體" panose="03000509000000000000" pitchFamily="65" charset="-120"/>
              <a:ea typeface="華康新特明體" panose="02020909000000000000"/>
              <a:cs typeface="文泉驛等寬微米黑" panose="020B0606030804020204" pitchFamily="34" charset="-120"/>
              <a:sym typeface="Arial" panose="020B0604020202020204" pitchFamily="34" charset="0"/>
            </a:endParaRPr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5DC51CE8-F866-A199-5E0F-3D56CDAF2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577" y="4919472"/>
            <a:ext cx="4846320" cy="448056"/>
          </a:xfrm>
        </p:spPr>
        <p:txBody>
          <a:bodyPr/>
          <a:lstStyle/>
          <a:p>
            <a:pPr algn="ctr"/>
            <a:endParaRPr lang="zh-TW" altLang="en-US" dirty="0"/>
          </a:p>
        </p:txBody>
      </p:sp>
      <p:pic>
        <p:nvPicPr>
          <p:cNvPr id="4" name="圖片 3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544DD078-1D40-7085-78E2-4D4DBC4041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75577" y="2657475"/>
            <a:ext cx="4846320" cy="1967207"/>
          </a:xfrm>
        </p:spPr>
        <p:txBody>
          <a:bodyPr rtlCol="0">
            <a:noAutofit/>
          </a:bodyPr>
          <a:lstStyle/>
          <a:p>
            <a:pPr algn="ctr"/>
            <a:r>
              <a:rPr lang="zh-TW" altLang="zh-TW" sz="5000" kern="1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戶外與海洋教育執行成效說明與成果分享</a:t>
            </a:r>
            <a:endParaRPr lang="zh-TW" altLang="zh-TW" sz="5000" kern="100" dirty="0">
              <a:effectLst/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5DC51CE8-F866-A199-5E0F-3D56CDAF2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577" y="4919472"/>
            <a:ext cx="4846320" cy="448056"/>
          </a:xfrm>
        </p:spPr>
        <p:txBody>
          <a:bodyPr/>
          <a:lstStyle/>
          <a:p>
            <a:pPr algn="ctr"/>
            <a:endParaRPr lang="zh-TW" altLang="en-US" dirty="0"/>
          </a:p>
        </p:txBody>
      </p:sp>
      <p:pic>
        <p:nvPicPr>
          <p:cNvPr id="3" name="圖片 2" descr="一張含有 文字, 字型, 平面設計, 圖形 的圖片&#10;&#10;自動產生的描述">
            <a:extLst>
              <a:ext uri="{FF2B5EF4-FFF2-40B4-BE49-F238E27FC236}">
                <a16:creationId xmlns:a16="http://schemas.microsoft.com/office/drawing/2014/main" id="{91A5C746-6649-2311-3F11-30992395EE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701" y="150320"/>
            <a:ext cx="3045628" cy="52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8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DCF58C-66FD-D90E-5FFF-A0494C513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59068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/>
              <a:t>111</a:t>
            </a:r>
            <a:r>
              <a:rPr lang="zh-TW" altLang="en-US" dirty="0"/>
              <a:t>學年度「補助實施戶外教育計畫」</a:t>
            </a: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367305F9-F8F8-F6AD-900B-27A9460E71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35944184"/>
              </p:ext>
            </p:extLst>
          </p:nvPr>
        </p:nvGraphicFramePr>
        <p:xfrm>
          <a:off x="662473" y="1036752"/>
          <a:ext cx="5357328" cy="522489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24947">
                  <a:extLst>
                    <a:ext uri="{9D8B030D-6E8A-4147-A177-3AD203B41FA5}">
                      <a16:colId xmlns:a16="http://schemas.microsoft.com/office/drawing/2014/main" val="3364801488"/>
                    </a:ext>
                  </a:extLst>
                </a:gridCol>
                <a:gridCol w="755780">
                  <a:extLst>
                    <a:ext uri="{9D8B030D-6E8A-4147-A177-3AD203B41FA5}">
                      <a16:colId xmlns:a16="http://schemas.microsoft.com/office/drawing/2014/main" val="1681311314"/>
                    </a:ext>
                  </a:extLst>
                </a:gridCol>
                <a:gridCol w="1855969">
                  <a:extLst>
                    <a:ext uri="{9D8B030D-6E8A-4147-A177-3AD203B41FA5}">
                      <a16:colId xmlns:a16="http://schemas.microsoft.com/office/drawing/2014/main" val="1782304868"/>
                    </a:ext>
                  </a:extLst>
                </a:gridCol>
                <a:gridCol w="1420632">
                  <a:extLst>
                    <a:ext uri="{9D8B030D-6E8A-4147-A177-3AD203B41FA5}">
                      <a16:colId xmlns:a16="http://schemas.microsoft.com/office/drawing/2014/main" val="1922485258"/>
                    </a:ext>
                  </a:extLst>
                </a:gridCol>
              </a:tblGrid>
              <a:tr h="16073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項目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編號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學校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核定經費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4028261020"/>
                  </a:ext>
                </a:extLst>
              </a:tr>
              <a:tr h="311125"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</a:rPr>
                        <a:t>子計畫</a:t>
                      </a:r>
                      <a:r>
                        <a:rPr lang="en-US" altLang="zh-TW" sz="2000" u="none" strike="noStrike" dirty="0">
                          <a:effectLst/>
                        </a:rPr>
                        <a:t>2-1</a:t>
                      </a:r>
                      <a:br>
                        <a:rPr lang="en-US" altLang="zh-TW" sz="2000" u="none" strike="noStrike" dirty="0">
                          <a:effectLst/>
                        </a:rPr>
                      </a:br>
                      <a:r>
                        <a:rPr lang="zh-TW" altLang="en-US" sz="2000" u="none" strike="noStrike" dirty="0">
                          <a:effectLst/>
                        </a:rPr>
                        <a:t>學校實施</a:t>
                      </a:r>
                      <a:br>
                        <a:rPr lang="zh-TW" altLang="en-US" sz="2000" u="none" strike="noStrike" dirty="0">
                          <a:effectLst/>
                        </a:rPr>
                      </a:br>
                      <a:r>
                        <a:rPr lang="zh-TW" altLang="en-US" sz="2000" u="none" strike="noStrike" dirty="0">
                          <a:effectLst/>
                        </a:rPr>
                        <a:t>戶外教育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1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東寧國小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60,000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547402785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2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新埤國小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174550883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新埤國中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836576134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南州國小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27,000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697310880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四林國小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1280730207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林邊國小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      </a:t>
                      </a:r>
                      <a:r>
                        <a:rPr lang="en-US" altLang="zh-TW" sz="1600" u="none" strike="noStrike">
                          <a:effectLst/>
                        </a:rPr>
                        <a:t>35,000 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207994413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興化國小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40,000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513528687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僑智國小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556377361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凌雲國小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960308114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東勢國小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55,000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143353064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仙吉國小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36,500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482891883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勝利國小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142453680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潮東國小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50,000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47848980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潮南國小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40,000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4087155363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惠農國小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25,000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938540888"/>
                  </a:ext>
                </a:extLst>
              </a:tr>
              <a:tr h="3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16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公正國中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25,000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129829886"/>
                  </a:ext>
                </a:extLst>
              </a:tr>
            </a:tbl>
          </a:graphicData>
        </a:graphic>
      </p:graphicFrame>
      <p:graphicFrame>
        <p:nvGraphicFramePr>
          <p:cNvPr id="11" name="內容版面配置區 10">
            <a:extLst>
              <a:ext uri="{FF2B5EF4-FFF2-40B4-BE49-F238E27FC236}">
                <a16:creationId xmlns:a16="http://schemas.microsoft.com/office/drawing/2014/main" id="{CC0721DD-5379-3EC3-C24C-4D9CE0A4195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2517955"/>
              </p:ext>
            </p:extLst>
          </p:nvPr>
        </p:nvGraphicFramePr>
        <p:xfrm>
          <a:off x="6172199" y="1036752"/>
          <a:ext cx="5357328" cy="526042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06215">
                  <a:extLst>
                    <a:ext uri="{9D8B030D-6E8A-4147-A177-3AD203B41FA5}">
                      <a16:colId xmlns:a16="http://schemas.microsoft.com/office/drawing/2014/main" val="3562192364"/>
                    </a:ext>
                  </a:extLst>
                </a:gridCol>
                <a:gridCol w="756459">
                  <a:extLst>
                    <a:ext uri="{9D8B030D-6E8A-4147-A177-3AD203B41FA5}">
                      <a16:colId xmlns:a16="http://schemas.microsoft.com/office/drawing/2014/main" val="3341602933"/>
                    </a:ext>
                  </a:extLst>
                </a:gridCol>
                <a:gridCol w="1674021">
                  <a:extLst>
                    <a:ext uri="{9D8B030D-6E8A-4147-A177-3AD203B41FA5}">
                      <a16:colId xmlns:a16="http://schemas.microsoft.com/office/drawing/2014/main" val="3382006247"/>
                    </a:ext>
                  </a:extLst>
                </a:gridCol>
                <a:gridCol w="1420633">
                  <a:extLst>
                    <a:ext uri="{9D8B030D-6E8A-4147-A177-3AD203B41FA5}">
                      <a16:colId xmlns:a16="http://schemas.microsoft.com/office/drawing/2014/main" val="451838011"/>
                    </a:ext>
                  </a:extLst>
                </a:gridCol>
              </a:tblGrid>
              <a:tr h="23182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項目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編號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學校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核定經費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236205737"/>
                  </a:ext>
                </a:extLst>
              </a:tr>
              <a:tr h="275191">
                <a:tc rowSpan="1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u="none" strike="noStrike" dirty="0">
                          <a:effectLst/>
                        </a:rPr>
                        <a:t>子計畫</a:t>
                      </a:r>
                      <a:r>
                        <a:rPr lang="en-US" altLang="zh-TW" sz="2000" u="none" strike="noStrike" dirty="0">
                          <a:effectLst/>
                        </a:rPr>
                        <a:t>2-1</a:t>
                      </a:r>
                      <a:br>
                        <a:rPr lang="en-US" altLang="zh-TW" sz="2000" u="none" strike="noStrike" dirty="0">
                          <a:effectLst/>
                        </a:rPr>
                      </a:br>
                      <a:r>
                        <a:rPr lang="zh-TW" altLang="en-US" sz="2000" u="none" strike="noStrike" dirty="0">
                          <a:effectLst/>
                        </a:rPr>
                        <a:t>學校實施</a:t>
                      </a:r>
                      <a:br>
                        <a:rPr lang="zh-TW" altLang="en-US" sz="2000" u="none" strike="noStrike" dirty="0">
                          <a:effectLst/>
                        </a:rPr>
                      </a:br>
                      <a:r>
                        <a:rPr lang="zh-TW" altLang="en-US" sz="2000" u="none" strike="noStrike" dirty="0">
                          <a:effectLst/>
                        </a:rPr>
                        <a:t>戶外教育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17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三多國小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488794426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18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泰山國小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49,680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069317592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19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後庄國小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510685135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力社國小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1171910941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社皮國小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60,000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680113095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來義高中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60,000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981673244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忠孝國小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1366789420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南州國中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27,000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118008688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餉潭國小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60,000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517027750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崁頂國小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1876045498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前進國小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665554189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竹林國小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      </a:t>
                      </a:r>
                      <a:r>
                        <a:rPr lang="en-US" altLang="zh-TW" sz="1600" u="none" strike="noStrike">
                          <a:effectLst/>
                        </a:rPr>
                        <a:t>34,700 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3162703630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中正國中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4000240167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30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赤山國小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      </a:t>
                      </a:r>
                      <a:r>
                        <a:rPr lang="en-US" altLang="zh-TW" sz="1600" u="none" strike="noStrike">
                          <a:effectLst/>
                        </a:rPr>
                        <a:t>20,000 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027464551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31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泰安國小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49,720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4104620356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32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</a:rPr>
                        <a:t>萬巒國小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15,000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808303207"/>
                  </a:ext>
                </a:extLst>
              </a:tr>
              <a:tr h="2751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33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富田國小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      </a:t>
                      </a:r>
                      <a:r>
                        <a:rPr lang="en-US" altLang="zh-TW" sz="1600" u="none" strike="noStrike" dirty="0">
                          <a:effectLst/>
                        </a:rPr>
                        <a:t>30,000 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759794215"/>
                  </a:ext>
                </a:extLst>
              </a:tr>
              <a:tr h="314819"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1,159,600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24639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63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F0DE1D-F097-4A59-408B-421902362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787603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111</a:t>
            </a:r>
            <a:r>
              <a:rPr lang="zh-TW" altLang="en-US" dirty="0"/>
              <a:t>學年度「補助實施戶外教育計畫」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5B6AAA43-4DB2-3A8F-6738-6E8B8AEF77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739446"/>
              </p:ext>
            </p:extLst>
          </p:nvPr>
        </p:nvGraphicFramePr>
        <p:xfrm>
          <a:off x="2304662" y="1240970"/>
          <a:ext cx="7632439" cy="519715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145863">
                  <a:extLst>
                    <a:ext uri="{9D8B030D-6E8A-4147-A177-3AD203B41FA5}">
                      <a16:colId xmlns:a16="http://schemas.microsoft.com/office/drawing/2014/main" val="3555084058"/>
                    </a:ext>
                  </a:extLst>
                </a:gridCol>
                <a:gridCol w="1170472">
                  <a:extLst>
                    <a:ext uri="{9D8B030D-6E8A-4147-A177-3AD203B41FA5}">
                      <a16:colId xmlns:a16="http://schemas.microsoft.com/office/drawing/2014/main" val="3849337712"/>
                    </a:ext>
                  </a:extLst>
                </a:gridCol>
                <a:gridCol w="2729755">
                  <a:extLst>
                    <a:ext uri="{9D8B030D-6E8A-4147-A177-3AD203B41FA5}">
                      <a16:colId xmlns:a16="http://schemas.microsoft.com/office/drawing/2014/main" val="3172378061"/>
                    </a:ext>
                  </a:extLst>
                </a:gridCol>
                <a:gridCol w="1586349">
                  <a:extLst>
                    <a:ext uri="{9D8B030D-6E8A-4147-A177-3AD203B41FA5}">
                      <a16:colId xmlns:a16="http://schemas.microsoft.com/office/drawing/2014/main" val="3310820036"/>
                    </a:ext>
                  </a:extLst>
                </a:gridCol>
              </a:tblGrid>
              <a:tr h="35778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2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3709593072"/>
                  </a:ext>
                </a:extLst>
              </a:tr>
              <a:tr h="51822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  <a:t>2-2</a:t>
                      </a:r>
                      <a:b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學校推展戶外</a:t>
                      </a:r>
                      <a:b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教育優質路線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同安國小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2802047197"/>
                  </a:ext>
                </a:extLst>
              </a:tr>
              <a:tr h="5182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恆春國小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350,000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3629908022"/>
                  </a:ext>
                </a:extLst>
              </a:tr>
              <a:tr h="5182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3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僑勇國小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250,000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4157201921"/>
                  </a:ext>
                </a:extLst>
              </a:tr>
              <a:tr h="11241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長榮百合國小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350,000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3303073632"/>
                  </a:ext>
                </a:extLst>
              </a:tr>
              <a:tr h="11241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5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餉潭國小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250,000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3645722213"/>
                  </a:ext>
                </a:extLst>
              </a:tr>
              <a:tr h="5182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6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石門國小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2637168141"/>
                  </a:ext>
                </a:extLst>
              </a:tr>
              <a:tr h="518228">
                <a:tc>
                  <a:txBody>
                    <a:bodyPr/>
                    <a:lstStyle/>
                    <a:p>
                      <a:pPr algn="ctr" fontAlgn="ctr"/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總計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1,800,000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2328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34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FA191E-E3BB-DEE1-3133-82A120034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778272"/>
          </a:xfrm>
        </p:spPr>
        <p:txBody>
          <a:bodyPr/>
          <a:lstStyle/>
          <a:p>
            <a:pPr algn="ctr"/>
            <a:r>
              <a:rPr lang="en-US" altLang="zh-TW" dirty="0"/>
              <a:t>111</a:t>
            </a:r>
            <a:r>
              <a:rPr lang="zh-TW" altLang="en-US" dirty="0"/>
              <a:t>學年度「補助實施戶外教育計畫」</a:t>
            </a:r>
          </a:p>
        </p:txBody>
      </p:sp>
      <p:graphicFrame>
        <p:nvGraphicFramePr>
          <p:cNvPr id="7" name="內容版面配置區 6">
            <a:extLst>
              <a:ext uri="{FF2B5EF4-FFF2-40B4-BE49-F238E27FC236}">
                <a16:creationId xmlns:a16="http://schemas.microsoft.com/office/drawing/2014/main" id="{F476E9D7-86CC-9300-9A6F-E21E5B2646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496954"/>
              </p:ext>
            </p:extLst>
          </p:nvPr>
        </p:nvGraphicFramePr>
        <p:xfrm>
          <a:off x="2256453" y="1288788"/>
          <a:ext cx="7904584" cy="518309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222373">
                  <a:extLst>
                    <a:ext uri="{9D8B030D-6E8A-4147-A177-3AD203B41FA5}">
                      <a16:colId xmlns:a16="http://schemas.microsoft.com/office/drawing/2014/main" val="3848826483"/>
                    </a:ext>
                  </a:extLst>
                </a:gridCol>
                <a:gridCol w="1212206">
                  <a:extLst>
                    <a:ext uri="{9D8B030D-6E8A-4147-A177-3AD203B41FA5}">
                      <a16:colId xmlns:a16="http://schemas.microsoft.com/office/drawing/2014/main" val="1431792385"/>
                    </a:ext>
                  </a:extLst>
                </a:gridCol>
                <a:gridCol w="2633093">
                  <a:extLst>
                    <a:ext uri="{9D8B030D-6E8A-4147-A177-3AD203B41FA5}">
                      <a16:colId xmlns:a16="http://schemas.microsoft.com/office/drawing/2014/main" val="2446632607"/>
                    </a:ext>
                  </a:extLst>
                </a:gridCol>
                <a:gridCol w="1836912">
                  <a:extLst>
                    <a:ext uri="{9D8B030D-6E8A-4147-A177-3AD203B41FA5}">
                      <a16:colId xmlns:a16="http://schemas.microsoft.com/office/drawing/2014/main" val="1377406240"/>
                    </a:ext>
                  </a:extLst>
                </a:gridCol>
              </a:tblGrid>
              <a:tr h="37549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2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047073409"/>
                  </a:ext>
                </a:extLst>
              </a:tr>
              <a:tr h="317157">
                <a:tc rowSpan="14">
                  <a:txBody>
                    <a:bodyPr/>
                    <a:lstStyle/>
                    <a:p>
                      <a:pPr algn="ctr" fontAlgn="ctr"/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  <a:t>2-3</a:t>
                      </a:r>
                      <a:b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學校辦理戶外教育自主學習課程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1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南州國小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067386452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楓林國小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684979604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3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凌雲國小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671582874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4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塭子國小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4062413920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5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建國國小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685899162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6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潮南國小</a:t>
                      </a:r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sz="2000" u="none" strike="noStrike">
                          <a:effectLst/>
                          <a:latin typeface="+mn-ea"/>
                          <a:ea typeface="+mn-ea"/>
                        </a:rPr>
                        <a:t>A)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832240135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7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潮南國小</a:t>
                      </a:r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sz="2000" u="none" strike="noStrike">
                          <a:effectLst/>
                          <a:latin typeface="+mn-ea"/>
                          <a:ea typeface="+mn-ea"/>
                        </a:rPr>
                        <a:t>B)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873657676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春日國小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sz="2000" u="none" strike="noStrike" dirty="0">
                          <a:effectLst/>
                          <a:latin typeface="+mn-ea"/>
                          <a:ea typeface="+mn-ea"/>
                        </a:rPr>
                        <a:t>A)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3754007375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9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春日國小</a:t>
                      </a:r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sz="2000" u="none" strike="noStrike">
                          <a:effectLst/>
                          <a:latin typeface="+mn-ea"/>
                          <a:ea typeface="+mn-ea"/>
                        </a:rPr>
                        <a:t>B)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713404099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10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水利國小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2305869726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11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萬丹國中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1187051079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12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餉潭國小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94333514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13</a:t>
                      </a:r>
                      <a:endParaRPr lang="en-US" altLang="zh-TW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泰安國小</a:t>
                      </a:r>
                      <a:r>
                        <a:rPr lang="en-US" altLang="zh-TW" sz="2000" u="none" strike="noStrike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sz="2000" u="none" strike="noStrike">
                          <a:effectLst/>
                          <a:latin typeface="+mn-ea"/>
                          <a:ea typeface="+mn-ea"/>
                        </a:rPr>
                        <a:t>A)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1842770090"/>
                  </a:ext>
                </a:extLst>
              </a:tr>
              <a:tr h="3171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14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泰安國小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sz="2000" u="none" strike="noStrike" dirty="0">
                          <a:effectLst/>
                          <a:latin typeface="+mn-ea"/>
                          <a:ea typeface="+mn-ea"/>
                        </a:rPr>
                        <a:t>B)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      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30,000 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extLst>
                  <a:ext uri="{0D108BD9-81ED-4DB2-BD59-A6C34878D82A}">
                    <a16:rowId xmlns:a16="http://schemas.microsoft.com/office/drawing/2014/main" val="637947651"/>
                  </a:ext>
                </a:extLst>
              </a:tr>
              <a:tr h="342980">
                <a:tc>
                  <a:txBody>
                    <a:bodyPr/>
                    <a:lstStyle/>
                    <a:p>
                      <a:pPr algn="ctr" fontAlgn="ctr"/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總計</a:t>
                      </a:r>
                      <a:endParaRPr lang="en-US" altLang="zh-TW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647" marR="1647" marT="16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</a:t>
                      </a:r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420,000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19472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14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DCF58C-66FD-D90E-5FFF-A0494C513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59068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/>
              <a:t>112</a:t>
            </a:r>
            <a:r>
              <a:rPr lang="zh-TW" altLang="en-US" dirty="0"/>
              <a:t>學年度「補助實施戶外教育計畫」</a:t>
            </a:r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367305F9-F8F8-F6AD-900B-27A9460E71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7866537"/>
              </p:ext>
            </p:extLst>
          </p:nvPr>
        </p:nvGraphicFramePr>
        <p:xfrm>
          <a:off x="662473" y="942392"/>
          <a:ext cx="5187821" cy="569098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92061">
                  <a:extLst>
                    <a:ext uri="{9D8B030D-6E8A-4147-A177-3AD203B41FA5}">
                      <a16:colId xmlns:a16="http://schemas.microsoft.com/office/drawing/2014/main" val="3364801488"/>
                    </a:ext>
                  </a:extLst>
                </a:gridCol>
                <a:gridCol w="722831">
                  <a:extLst>
                    <a:ext uri="{9D8B030D-6E8A-4147-A177-3AD203B41FA5}">
                      <a16:colId xmlns:a16="http://schemas.microsoft.com/office/drawing/2014/main" val="1681311314"/>
                    </a:ext>
                  </a:extLst>
                </a:gridCol>
                <a:gridCol w="1797246">
                  <a:extLst>
                    <a:ext uri="{9D8B030D-6E8A-4147-A177-3AD203B41FA5}">
                      <a16:colId xmlns:a16="http://schemas.microsoft.com/office/drawing/2014/main" val="1782304868"/>
                    </a:ext>
                  </a:extLst>
                </a:gridCol>
                <a:gridCol w="1375683">
                  <a:extLst>
                    <a:ext uri="{9D8B030D-6E8A-4147-A177-3AD203B41FA5}">
                      <a16:colId xmlns:a16="http://schemas.microsoft.com/office/drawing/2014/main" val="1922485258"/>
                    </a:ext>
                  </a:extLst>
                </a:gridCol>
              </a:tblGrid>
              <a:tr h="25105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4028261020"/>
                  </a:ext>
                </a:extLst>
              </a:tr>
              <a:tr h="261735">
                <a:tc rowSpan="16"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2-1</a:t>
                      </a:r>
                      <a:b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學校實施</a:t>
                      </a:r>
                      <a:b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戶外教育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餉潭國小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7402785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萬巒國小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74550883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萬丹國中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36576134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新興國小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97310880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勝利國小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80730207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泰山國小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7994413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崁頂國小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3528687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前進國小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56377361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東寧國小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41000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0308114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東勢國小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43353064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赤山國小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82891883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四林國小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42453680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仙吉國小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7848980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五溝國小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7155363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忠孝國小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38540888"/>
                  </a:ext>
                </a:extLst>
              </a:tr>
              <a:tr h="2617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興化國小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29829886"/>
                  </a:ext>
                </a:extLst>
              </a:tr>
              <a:tr h="313043">
                <a:tc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社皮國小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1816172"/>
                  </a:ext>
                </a:extLst>
              </a:tr>
              <a:tr h="313043">
                <a:tc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泰安國小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30020068"/>
                  </a:ext>
                </a:extLst>
              </a:tr>
              <a:tr h="313043">
                <a:tc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新埤國小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61169823"/>
                  </a:ext>
                </a:extLst>
              </a:tr>
              <a:tr h="313043">
                <a:tc>
                  <a:txBody>
                    <a:bodyPr/>
                    <a:lstStyle/>
                    <a:p>
                      <a:pPr algn="ctr" fontAlgn="ctr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公正國中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566168"/>
                  </a:ext>
                </a:extLst>
              </a:tr>
            </a:tbl>
          </a:graphicData>
        </a:graphic>
      </p:graphicFrame>
      <p:graphicFrame>
        <p:nvGraphicFramePr>
          <p:cNvPr id="11" name="內容版面配置區 10">
            <a:extLst>
              <a:ext uri="{FF2B5EF4-FFF2-40B4-BE49-F238E27FC236}">
                <a16:creationId xmlns:a16="http://schemas.microsoft.com/office/drawing/2014/main" id="{CC0721DD-5379-3EC3-C24C-4D9CE0A4195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33619259"/>
              </p:ext>
            </p:extLst>
          </p:nvPr>
        </p:nvGraphicFramePr>
        <p:xfrm>
          <a:off x="6172199" y="942393"/>
          <a:ext cx="5357328" cy="5708739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06215">
                  <a:extLst>
                    <a:ext uri="{9D8B030D-6E8A-4147-A177-3AD203B41FA5}">
                      <a16:colId xmlns:a16="http://schemas.microsoft.com/office/drawing/2014/main" val="3562192364"/>
                    </a:ext>
                  </a:extLst>
                </a:gridCol>
                <a:gridCol w="756459">
                  <a:extLst>
                    <a:ext uri="{9D8B030D-6E8A-4147-A177-3AD203B41FA5}">
                      <a16:colId xmlns:a16="http://schemas.microsoft.com/office/drawing/2014/main" val="3341602933"/>
                    </a:ext>
                  </a:extLst>
                </a:gridCol>
                <a:gridCol w="1674021">
                  <a:extLst>
                    <a:ext uri="{9D8B030D-6E8A-4147-A177-3AD203B41FA5}">
                      <a16:colId xmlns:a16="http://schemas.microsoft.com/office/drawing/2014/main" val="3382006247"/>
                    </a:ext>
                  </a:extLst>
                </a:gridCol>
                <a:gridCol w="1420633">
                  <a:extLst>
                    <a:ext uri="{9D8B030D-6E8A-4147-A177-3AD203B41FA5}">
                      <a16:colId xmlns:a16="http://schemas.microsoft.com/office/drawing/2014/main" val="451838011"/>
                    </a:ext>
                  </a:extLst>
                </a:gridCol>
              </a:tblGrid>
              <a:tr h="243396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16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053" marR="3053" marT="3053" marB="0" anchor="ctr"/>
                </a:tc>
                <a:extLst>
                  <a:ext uri="{0D108BD9-81ED-4DB2-BD59-A6C34878D82A}">
                    <a16:rowId xmlns:a16="http://schemas.microsoft.com/office/drawing/2014/main" val="2236205737"/>
                  </a:ext>
                </a:extLst>
              </a:tr>
              <a:tr h="262118">
                <a:tc rowSpan="1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  <a:t>2-1</a:t>
                      </a:r>
                      <a:br>
                        <a:rPr lang="en-US" altLang="zh-TW" sz="2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學校實施</a:t>
                      </a:r>
                      <a:b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戶外教育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凌雲國小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88794426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大同國小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69317592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獅子國中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10685135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富田國小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71910941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彭厝國小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80113095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海濱國小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81673244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林邊國小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45000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66789420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萬隆國小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18008688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三多國小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7027750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南州國小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76045498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大成國小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65554189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崇文國小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62703630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僑智國小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00240167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力社國小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17556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27464551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鹽洲國小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29920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04620356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南州國中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08303207"/>
                  </a:ext>
                </a:extLst>
              </a:tr>
              <a:tr h="2621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萬安國小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9794215"/>
                  </a:ext>
                </a:extLst>
              </a:tr>
              <a:tr h="330531">
                <a:tc>
                  <a:txBody>
                    <a:bodyPr/>
                    <a:lstStyle/>
                    <a:p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潮東國小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57783774"/>
                  </a:ext>
                </a:extLst>
              </a:tr>
              <a:tr h="330531">
                <a:tc>
                  <a:txBody>
                    <a:bodyPr/>
                    <a:lstStyle/>
                    <a:p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東興國小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27842694"/>
                  </a:ext>
                </a:extLst>
              </a:tr>
              <a:tr h="330531">
                <a:tc>
                  <a:txBody>
                    <a:bodyPr/>
                    <a:lstStyle/>
                    <a:p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2"/>
                          </a:solidFill>
                          <a:effectLst/>
                          <a:latin typeface="+mn-ea"/>
                          <a:ea typeface="+mn-ea"/>
                        </a:rPr>
                        <a:t>後庄國小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32500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50400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23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F0DE1D-F097-4A59-408B-421902362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025" y="630650"/>
            <a:ext cx="9371949" cy="787603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/>
              <a:t>112</a:t>
            </a:r>
            <a:r>
              <a:rPr lang="zh-TW" altLang="en-US" dirty="0"/>
              <a:t>學年度「補助實施戶外教育計畫」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5B6AAA43-4DB2-3A8F-6738-6E8B8AEF77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814586"/>
              </p:ext>
            </p:extLst>
          </p:nvPr>
        </p:nvGraphicFramePr>
        <p:xfrm>
          <a:off x="2304662" y="1912774"/>
          <a:ext cx="7408506" cy="276186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082904">
                  <a:extLst>
                    <a:ext uri="{9D8B030D-6E8A-4147-A177-3AD203B41FA5}">
                      <a16:colId xmlns:a16="http://schemas.microsoft.com/office/drawing/2014/main" val="3555084058"/>
                    </a:ext>
                  </a:extLst>
                </a:gridCol>
                <a:gridCol w="1136131">
                  <a:extLst>
                    <a:ext uri="{9D8B030D-6E8A-4147-A177-3AD203B41FA5}">
                      <a16:colId xmlns:a16="http://schemas.microsoft.com/office/drawing/2014/main" val="3849337712"/>
                    </a:ext>
                  </a:extLst>
                </a:gridCol>
                <a:gridCol w="2649665">
                  <a:extLst>
                    <a:ext uri="{9D8B030D-6E8A-4147-A177-3AD203B41FA5}">
                      <a16:colId xmlns:a16="http://schemas.microsoft.com/office/drawing/2014/main" val="3172378061"/>
                    </a:ext>
                  </a:extLst>
                </a:gridCol>
                <a:gridCol w="1539806">
                  <a:extLst>
                    <a:ext uri="{9D8B030D-6E8A-4147-A177-3AD203B41FA5}">
                      <a16:colId xmlns:a16="http://schemas.microsoft.com/office/drawing/2014/main" val="3310820036"/>
                    </a:ext>
                  </a:extLst>
                </a:gridCol>
              </a:tblGrid>
              <a:tr h="35076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項目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編號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 dirty="0">
                          <a:effectLst/>
                          <a:latin typeface="+mn-ea"/>
                          <a:ea typeface="+mn-ea"/>
                        </a:rPr>
                        <a:t>學校</a:t>
                      </a:r>
                      <a:endParaRPr lang="zh-TW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u="none" strike="noStrike">
                          <a:effectLst/>
                          <a:latin typeface="+mn-ea"/>
                          <a:ea typeface="+mn-ea"/>
                        </a:rPr>
                        <a:t>核定經費</a:t>
                      </a:r>
                      <a:endParaRPr lang="zh-TW" altLang="en-US" sz="20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extLst>
                  <a:ext uri="{0D108BD9-81ED-4DB2-BD59-A6C34878D82A}">
                    <a16:rowId xmlns:a16="http://schemas.microsoft.com/office/drawing/2014/main" val="3709593072"/>
                  </a:ext>
                </a:extLst>
              </a:tr>
              <a:tr h="50806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子計畫</a:t>
                      </a:r>
                      <a: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  <a:t>2-2</a:t>
                      </a:r>
                      <a:br>
                        <a:rPr lang="en-US" altLang="zh-TW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學校推展戶外</a:t>
                      </a:r>
                      <a:b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zh-TW" altLang="en-US" sz="2400" u="none" strike="noStrike" dirty="0">
                          <a:effectLst/>
                          <a:latin typeface="+mn-ea"/>
                          <a:ea typeface="+mn-ea"/>
                        </a:rPr>
                        <a:t>教育優質路線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2198" marR="2198" marT="21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恆春國小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02047197"/>
                  </a:ext>
                </a:extLst>
              </a:tr>
              <a:tr h="5080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僑勇國小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9908022"/>
                  </a:ext>
                </a:extLst>
              </a:tr>
              <a:tr h="6415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石門國小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57201921"/>
                  </a:ext>
                </a:extLst>
              </a:tr>
              <a:tr h="7534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長榮百合國小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350000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3073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66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生態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36_TF03098889.potx" id="{14DC7D65-1987-442C-A6CA-B2896D74C7EE}" vid="{1EA0D050-4C6A-4023-BC3D-4086ADBB48E5}"/>
    </a:ext>
  </a:extLst>
</a:theme>
</file>

<file path=ppt/theme/theme2.xml><?xml version="1.0" encoding="utf-8"?>
<a:theme xmlns:a="http://schemas.openxmlformats.org/drawingml/2006/main" name="Office 佈景主題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自然生態教育相片簡報</Template>
  <TotalTime>227</TotalTime>
  <Words>1451</Words>
  <Application>Microsoft Office PowerPoint</Application>
  <PresentationFormat>寬螢幕</PresentationFormat>
  <Paragraphs>540</Paragraphs>
  <Slides>18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6" baseType="lpstr">
      <vt:lpstr>.黑體-日本語</vt:lpstr>
      <vt:lpstr>華康新特明體</vt:lpstr>
      <vt:lpstr>微軟正黑體</vt:lpstr>
      <vt:lpstr>標楷體</vt:lpstr>
      <vt:lpstr>Arial</vt:lpstr>
      <vt:lpstr>Calibri</vt:lpstr>
      <vt:lpstr>Corbel</vt:lpstr>
      <vt:lpstr>生態 16x9</vt:lpstr>
      <vt:lpstr>111學年度 屏東縣戶外教育及海洋教育實施成果發表會</vt:lpstr>
      <vt:lpstr>議程</vt:lpstr>
      <vt:lpstr>開幕式 長官致詞</vt:lpstr>
      <vt:lpstr>戶外與海洋教育執行成效說明與成果分享</vt:lpstr>
      <vt:lpstr>111學年度「補助實施戶外教育計畫」</vt:lpstr>
      <vt:lpstr>111學年度「補助實施戶外教育計畫」</vt:lpstr>
      <vt:lpstr>111學年度「補助實施戶外教育計畫」</vt:lpstr>
      <vt:lpstr>112學年度「補助實施戶外教育計畫」</vt:lpstr>
      <vt:lpstr>112學年度「補助實施戶外教育計畫」</vt:lpstr>
      <vt:lpstr>112學年度「補助實施戶外教育計畫」</vt:lpstr>
      <vt:lpstr>111學年度「補助實施海洋教育計畫」</vt:lpstr>
      <vt:lpstr>「2-1學校實施戶外教育」 成果分享 </vt:lpstr>
      <vt:lpstr>「 2-2推展優質戶外教育路線」 成果分享</vt:lpstr>
      <vt:lpstr>茶敘時間</vt:lpstr>
      <vt:lpstr>「 2-3戶外教育自主學習課程」 成果分享</vt:lpstr>
      <vt:lpstr>「 海洋教育課程發展」 成果分享</vt:lpstr>
      <vt:lpstr>綜合座談</vt:lpstr>
      <vt:lpstr>散會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111學年度 屏東縣戶外教育及海洋教育實施成果發表會</dc:title>
  <dc:creator>Microsoft Office</dc:creator>
  <cp:lastModifiedBy>Microsoft Office</cp:lastModifiedBy>
  <cp:revision>23</cp:revision>
  <cp:lastPrinted>2023-06-29T09:15:13Z</cp:lastPrinted>
  <dcterms:created xsi:type="dcterms:W3CDTF">2023-06-27T05:40:09Z</dcterms:created>
  <dcterms:modified xsi:type="dcterms:W3CDTF">2023-07-07T08:02:42Z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